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72" r:id="rId8"/>
    <p:sldId id="273" r:id="rId9"/>
    <p:sldId id="274" r:id="rId10"/>
    <p:sldId id="275" r:id="rId11"/>
    <p:sldId id="276" r:id="rId12"/>
    <p:sldId id="280" r:id="rId13"/>
    <p:sldId id="282" r:id="rId14"/>
    <p:sldId id="269" r:id="rId15"/>
    <p:sldId id="270" r:id="rId16"/>
    <p:sldId id="277" r:id="rId17"/>
    <p:sldId id="279" r:id="rId18"/>
    <p:sldId id="278" r:id="rId19"/>
    <p:sldId id="263" r:id="rId20"/>
    <p:sldId id="264" r:id="rId21"/>
    <p:sldId id="265" r:id="rId22"/>
    <p:sldId id="266" r:id="rId23"/>
    <p:sldId id="267" r:id="rId24"/>
    <p:sldId id="268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357" autoAdjust="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9C8BC2-FA2D-45F8-BEFE-E932847B7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2D695C2-06E9-4A9C-9510-D08191041F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B1FF64-399C-4C97-BED7-EC5C23544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333F6-5050-44DE-B1BA-401A40F410E1}" type="datetimeFigureOut">
              <a:rPr lang="fr-FR" smtClean="0"/>
              <a:t>31/12/2021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3953F3-31E8-4AD5-A9AB-ACF0F6819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08D8BC-506A-4ABA-9018-1AB1EA879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32591-990D-48D8-AF5E-A812A977F0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5301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B2ECC1-9D2B-41CA-A3F3-72A3A2DC4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BEABBE2-DA3E-4CC2-B99B-47745DFF70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C9A1BEA-D41E-4586-8876-6D7FCA3B5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333F6-5050-44DE-B1BA-401A40F410E1}" type="datetimeFigureOut">
              <a:rPr lang="fr-FR" smtClean="0"/>
              <a:t>31/12/2021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106C87-F7FA-481D-A68A-04AFAA370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72B7E54-B30C-4F62-92D2-996758D92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32591-990D-48D8-AF5E-A812A977F0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30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8BFA7DC-CEA6-4F8A-9B53-5271F22422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7E097BB-C5E3-43F3-9626-E8F5B8633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FDD3BE6-66CF-4860-BEBC-96233BBA7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333F6-5050-44DE-B1BA-401A40F410E1}" type="datetimeFigureOut">
              <a:rPr lang="fr-FR" smtClean="0"/>
              <a:t>31/12/2021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5909F-C1F5-49AB-9381-D0C77A08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A432930-8CB1-47E8-9BDA-E1C97AEEF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32591-990D-48D8-AF5E-A812A977F0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8857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DBEF56-6CE3-40B1-B3FC-16F549CFC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C9B2EB9-A3DB-4590-918B-6BB17E5C3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42FA047-5BD1-4D26-89FF-A1928387B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333F6-5050-44DE-B1BA-401A40F410E1}" type="datetimeFigureOut">
              <a:rPr lang="fr-FR" smtClean="0"/>
              <a:t>31/12/2021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DFD6FC2-EF6F-4E7E-810D-E55213D51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30DD06-C689-4A5B-BEED-1A8E8A8E6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32591-990D-48D8-AF5E-A812A977F0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719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692AE9-2FF5-4DE1-887F-6F6F27050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2009C5D-7B6C-494B-BBE9-3707BEA89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DABFDA-D562-4A5C-B9FF-77CC7A3E7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333F6-5050-44DE-B1BA-401A40F410E1}" type="datetimeFigureOut">
              <a:rPr lang="fr-FR" smtClean="0"/>
              <a:t>31/12/2021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9F54BA3-76E3-410E-B32C-12356613A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C80C79F-D0B6-4E56-86A0-31BD035E0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32591-990D-48D8-AF5E-A812A977F0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7946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2F9A17-B788-4D83-851C-3638ADB23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D5DEF3-A028-445A-95A0-FDD0D9CE72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B281453-421F-49FA-B3D3-E13E51CB3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D5057D8-05B9-4ACD-BAD2-EA8368B3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333F6-5050-44DE-B1BA-401A40F410E1}" type="datetimeFigureOut">
              <a:rPr lang="fr-FR" smtClean="0"/>
              <a:t>31/12/2021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987CFAF-461B-4163-A65C-7B949EFF0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F893851-DFDC-4F5B-B3F5-E6CA2B5F7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32591-990D-48D8-AF5E-A812A977F0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5688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47C0AB-216F-4450-AD68-9BD5B78C3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1DB5B4-1A67-44F2-B7E8-C9D9A64E5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2B4B9AE-F06B-4224-A186-5DBE6B67B8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DCF6AFB-F8DF-4333-87A9-B3E4B83A4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BB0983C-CA07-417A-BEDD-0DF7D23234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7385F7B-EF3A-4981-86BD-8F52B64D6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333F6-5050-44DE-B1BA-401A40F410E1}" type="datetimeFigureOut">
              <a:rPr lang="fr-FR" smtClean="0"/>
              <a:t>31/12/2021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57A42C8-E702-4442-B307-10ECC2EAD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72D0F03-FEE5-4088-9F5A-36C15AA6F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32591-990D-48D8-AF5E-A812A977F0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625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577DF9-F72B-4B89-90C5-97FC921D7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467A5A6-986E-4766-8523-599A3F4A6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333F6-5050-44DE-B1BA-401A40F410E1}" type="datetimeFigureOut">
              <a:rPr lang="fr-FR" smtClean="0"/>
              <a:t>31/12/2021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9346627-A0CC-452D-AF18-297835D27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5EC5D2D-CD3E-4D9C-AFA4-B59DC1D12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32591-990D-48D8-AF5E-A812A977F0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8048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A8614C6-6996-4E69-B1B0-479E8A205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333F6-5050-44DE-B1BA-401A40F410E1}" type="datetimeFigureOut">
              <a:rPr lang="fr-FR" smtClean="0"/>
              <a:t>31/12/2021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E1944AA-921A-4AD9-B0EA-6449706F7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F40225-8856-47D4-8E51-B18B48F5C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32591-990D-48D8-AF5E-A812A977F0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582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31EB0A-21CA-49FA-8D70-45E15F67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8E450A-127C-4D05-A7B5-770375E01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C8DFA63-8371-46C2-B3DD-7DC06CB205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069158-2EF2-45CB-8CC1-32D3F3AF2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333F6-5050-44DE-B1BA-401A40F410E1}" type="datetimeFigureOut">
              <a:rPr lang="fr-FR" smtClean="0"/>
              <a:t>31/12/2021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1695CC2-0A74-4127-A1AA-F91E49017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F3CF139-720B-41D8-A824-40B1DD1F4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32591-990D-48D8-AF5E-A812A977F0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3035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BE0E8E-42EC-45E5-8EDB-7ACE9EC7A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AACDDDE-F590-4D39-9838-A3859816C5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1E1B75F-BDB3-4140-A1A2-DEB4A317B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7591ED5-FED3-4775-B1AF-3F4D30D78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333F6-5050-44DE-B1BA-401A40F410E1}" type="datetimeFigureOut">
              <a:rPr lang="fr-FR" smtClean="0"/>
              <a:t>31/12/2021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3B3BC69-D57D-4082-8B7A-92AC0D54E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13F00EF-C5C8-4796-91F2-BAB102374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32591-990D-48D8-AF5E-A812A977F0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5681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3733AB7-7471-49BE-AF7C-C672F1310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6858388-8360-459D-A6A6-8F0498B95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4CB50D6-D529-4CA7-ADB9-2C1CF5190B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333F6-5050-44DE-B1BA-401A40F410E1}" type="datetimeFigureOut">
              <a:rPr lang="fr-FR" smtClean="0"/>
              <a:t>31/12/2021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CDACB0-DB36-4145-84B7-4C8F31B1FC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D30DB9-C435-4A3F-B10D-7DA5D18F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532591-990D-48D8-AF5E-A812A977F0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82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orange, crépuscule, sombre&#10;&#10;Description générée automatiquement">
            <a:extLst>
              <a:ext uri="{FF2B5EF4-FFF2-40B4-BE49-F238E27FC236}">
                <a16:creationId xmlns:a16="http://schemas.microsoft.com/office/drawing/2014/main" id="{39AA4CA5-50A8-40F3-BA55-8FC66744F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95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BCBDEF5-C818-4869-A81D-C611A561F044}"/>
              </a:ext>
            </a:extLst>
          </p:cNvPr>
          <p:cNvSpPr txBox="1"/>
          <p:nvPr/>
        </p:nvSpPr>
        <p:spPr>
          <a:xfrm>
            <a:off x="3193409" y="222970"/>
            <a:ext cx="5805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</a:rPr>
              <a:t>Telemetry class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8D19D3A-41AD-4DF6-9415-BF95950CC06F}"/>
              </a:ext>
            </a:extLst>
          </p:cNvPr>
          <p:cNvSpPr txBox="1"/>
          <p:nvPr/>
        </p:nvSpPr>
        <p:spPr>
          <a:xfrm>
            <a:off x="3494601" y="1098912"/>
            <a:ext cx="2548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E52AA1E-E9AB-4904-A7E9-9D74B0B15AB9}"/>
              </a:ext>
            </a:extLst>
          </p:cNvPr>
          <p:cNvSpPr txBox="1"/>
          <p:nvPr/>
        </p:nvSpPr>
        <p:spPr>
          <a:xfrm>
            <a:off x="2220441" y="5461489"/>
            <a:ext cx="2548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chemeClr val="bg1"/>
                </a:solidFill>
              </a:rPr>
              <a:t>Attributes</a:t>
            </a:r>
            <a:endParaRPr lang="fr-FR" sz="2000" dirty="0">
              <a:solidFill>
                <a:schemeClr val="bg1"/>
              </a:solidFill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22F15E70-9F67-44CC-870F-9CCF7E57461C}"/>
              </a:ext>
            </a:extLst>
          </p:cNvPr>
          <p:cNvGrpSpPr/>
          <p:nvPr/>
        </p:nvGrpSpPr>
        <p:grpSpPr>
          <a:xfrm>
            <a:off x="2220441" y="5867229"/>
            <a:ext cx="7781925" cy="676689"/>
            <a:chOff x="819150" y="2971800"/>
            <a:chExt cx="10515600" cy="914400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39B049E0-E140-4CCF-8137-846E9768B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150" y="2971800"/>
              <a:ext cx="10515600" cy="914400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A614D33E-D8C1-4EC1-B771-A84C3FAD7C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067"/>
            <a:stretch/>
          </p:blipFill>
          <p:spPr>
            <a:xfrm>
              <a:off x="838201" y="2971800"/>
              <a:ext cx="8510588" cy="914400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01998879-54D4-4EE9-AFA2-E873D1E7B5C2}"/>
              </a:ext>
            </a:extLst>
          </p:cNvPr>
          <p:cNvGrpSpPr/>
          <p:nvPr/>
        </p:nvGrpSpPr>
        <p:grpSpPr>
          <a:xfrm>
            <a:off x="3494601" y="1499022"/>
            <a:ext cx="5156476" cy="3762412"/>
            <a:chOff x="415399" y="0"/>
            <a:chExt cx="9399056" cy="6858000"/>
          </a:xfrm>
        </p:grpSpPr>
        <p:pic>
          <p:nvPicPr>
            <p:cNvPr id="11" name="Image 10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76A0539B-B1F0-4C64-9C54-C225503FA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163" y="0"/>
              <a:ext cx="9394292" cy="6858000"/>
            </a:xfrm>
            <a:prstGeom prst="rect">
              <a:avLst/>
            </a:prstGeom>
          </p:spPr>
        </p:pic>
        <p:pic>
          <p:nvPicPr>
            <p:cNvPr id="13" name="Image 12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B42EEBBF-94FA-4E3A-8F2B-1DAE5D3E42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037"/>
            <a:stretch/>
          </p:blipFill>
          <p:spPr>
            <a:xfrm>
              <a:off x="415399" y="0"/>
              <a:ext cx="7699901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9527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BCBDEF5-C818-4869-A81D-C611A561F044}"/>
              </a:ext>
            </a:extLst>
          </p:cNvPr>
          <p:cNvSpPr txBox="1"/>
          <p:nvPr/>
        </p:nvSpPr>
        <p:spPr>
          <a:xfrm>
            <a:off x="3193409" y="222970"/>
            <a:ext cx="5805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</a:rPr>
              <a:t>Driver class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E52AA1E-E9AB-4904-A7E9-9D74B0B15AB9}"/>
              </a:ext>
            </a:extLst>
          </p:cNvPr>
          <p:cNvSpPr txBox="1"/>
          <p:nvPr/>
        </p:nvSpPr>
        <p:spPr>
          <a:xfrm>
            <a:off x="1657350" y="1707479"/>
            <a:ext cx="2548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chemeClr val="bg1"/>
                </a:solidFill>
              </a:rPr>
              <a:t>Attributes</a:t>
            </a:r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C9FCD42-474C-48ED-A232-127CDC8172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2142026"/>
            <a:ext cx="88773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60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64E5458-F598-47E2-8614-2E5A5195FA1C}"/>
              </a:ext>
            </a:extLst>
          </p:cNvPr>
          <p:cNvSpPr txBox="1"/>
          <p:nvPr/>
        </p:nvSpPr>
        <p:spPr>
          <a:xfrm>
            <a:off x="1761929" y="252000"/>
            <a:ext cx="866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Fast F1 Data possibilities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32CC713-FD8C-413B-BBFF-4E054AFFB452}"/>
              </a:ext>
            </a:extLst>
          </p:cNvPr>
          <p:cNvSpPr txBox="1"/>
          <p:nvPr/>
        </p:nvSpPr>
        <p:spPr>
          <a:xfrm>
            <a:off x="1334275" y="1654526"/>
            <a:ext cx="568234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</a:rPr>
              <a:t>Sessions results over the years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sz="3200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</a:rPr>
              <a:t>Session details lap by lap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sz="3200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</a:rPr>
              <a:t>F1 Cars telemetry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0C1CCA3-B69F-4DD3-A92B-003B602C67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961" y="1329718"/>
            <a:ext cx="2589536" cy="129804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9C60315-0768-4663-A725-9E4516C246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17" y="3144554"/>
            <a:ext cx="2625424" cy="129803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A8FFFB8-9A68-4723-9521-0441C0E5D9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17" y="4873487"/>
            <a:ext cx="2625424" cy="152088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FFC918B-BD71-4442-B022-0D364A5AFCA2}"/>
              </a:ext>
            </a:extLst>
          </p:cNvPr>
          <p:cNvSpPr/>
          <p:nvPr/>
        </p:nvSpPr>
        <p:spPr>
          <a:xfrm>
            <a:off x="581607" y="2777665"/>
            <a:ext cx="11028784" cy="1026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FEE34B-4898-465E-B7BC-422E9A0A8D1A}"/>
              </a:ext>
            </a:extLst>
          </p:cNvPr>
          <p:cNvSpPr/>
          <p:nvPr/>
        </p:nvSpPr>
        <p:spPr>
          <a:xfrm>
            <a:off x="581607" y="4628034"/>
            <a:ext cx="11028784" cy="1026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47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64E5458-F598-47E2-8614-2E5A5195FA1C}"/>
              </a:ext>
            </a:extLst>
          </p:cNvPr>
          <p:cNvSpPr txBox="1"/>
          <p:nvPr/>
        </p:nvSpPr>
        <p:spPr>
          <a:xfrm>
            <a:off x="1761929" y="252000"/>
            <a:ext cx="866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Fast F1 Data weaknesses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FC918B-BD71-4442-B022-0D364A5AFCA2}"/>
              </a:ext>
            </a:extLst>
          </p:cNvPr>
          <p:cNvSpPr/>
          <p:nvPr/>
        </p:nvSpPr>
        <p:spPr>
          <a:xfrm>
            <a:off x="581607" y="2777665"/>
            <a:ext cx="11028784" cy="1026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FEE34B-4898-465E-B7BC-422E9A0A8D1A}"/>
              </a:ext>
            </a:extLst>
          </p:cNvPr>
          <p:cNvSpPr/>
          <p:nvPr/>
        </p:nvSpPr>
        <p:spPr>
          <a:xfrm>
            <a:off x="581607" y="4628034"/>
            <a:ext cx="11028784" cy="1026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DCD30B88-F2AB-4111-AB71-576D56815E0E}"/>
              </a:ext>
            </a:extLst>
          </p:cNvPr>
          <p:cNvGrpSpPr/>
          <p:nvPr/>
        </p:nvGrpSpPr>
        <p:grpSpPr>
          <a:xfrm>
            <a:off x="1409696" y="1615930"/>
            <a:ext cx="9372603" cy="759945"/>
            <a:chOff x="1544717" y="1620907"/>
            <a:chExt cx="9372603" cy="759945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F59B9872-7E67-4528-9926-FE885F0AE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4717" y="1620907"/>
              <a:ext cx="759945" cy="759945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FE51823E-A1DB-4D5E-90F6-0990EFFDCC8A}"/>
                </a:ext>
              </a:extLst>
            </p:cNvPr>
            <p:cNvSpPr txBox="1"/>
            <p:nvPr/>
          </p:nvSpPr>
          <p:spPr>
            <a:xfrm>
              <a:off x="2491777" y="1739269"/>
              <a:ext cx="84255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bg1"/>
                  </a:solidFill>
                </a:rPr>
                <a:t>Data inconstancy in session laps and telemetries reports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A298E96F-74BD-4B60-9F3A-12251BC61154}"/>
              </a:ext>
            </a:extLst>
          </p:cNvPr>
          <p:cNvGrpSpPr/>
          <p:nvPr/>
        </p:nvGrpSpPr>
        <p:grpSpPr>
          <a:xfrm>
            <a:off x="1274404" y="3277114"/>
            <a:ext cx="9643191" cy="954107"/>
            <a:chOff x="1357602" y="3277114"/>
            <a:chExt cx="9643191" cy="954107"/>
          </a:xfrm>
        </p:grpSpPr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FCBF6236-C916-4DD8-85DF-074A10016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602" y="3374196"/>
              <a:ext cx="759945" cy="759945"/>
            </a:xfrm>
            <a:prstGeom prst="rect">
              <a:avLst/>
            </a:prstGeom>
          </p:spPr>
        </p:pic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5644F112-9CC5-4E89-A0E9-EBDB12DBDEDF}"/>
                </a:ext>
              </a:extLst>
            </p:cNvPr>
            <p:cNvSpPr txBox="1"/>
            <p:nvPr/>
          </p:nvSpPr>
          <p:spPr>
            <a:xfrm>
              <a:off x="2304663" y="3277114"/>
              <a:ext cx="869613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bg1"/>
                  </a:solidFill>
                </a:rPr>
                <a:t>Practices results aren’t accessible by “results” from session object and need to be retrieved by session’s laps analysis</a:t>
              </a: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544E38B5-91E3-4602-86FB-ADFD948E1E34}"/>
              </a:ext>
            </a:extLst>
          </p:cNvPr>
          <p:cNvGrpSpPr/>
          <p:nvPr/>
        </p:nvGrpSpPr>
        <p:grpSpPr>
          <a:xfrm>
            <a:off x="1223084" y="5132460"/>
            <a:ext cx="9745827" cy="954107"/>
            <a:chOff x="1357602" y="5224563"/>
            <a:chExt cx="9745827" cy="954107"/>
          </a:xfrm>
        </p:grpSpPr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3A341D50-B99B-4FF8-90E6-2C7305B37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602" y="5321645"/>
              <a:ext cx="759945" cy="759945"/>
            </a:xfrm>
            <a:prstGeom prst="rect">
              <a:avLst/>
            </a:prstGeom>
          </p:spPr>
        </p:pic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B71CF793-9DE2-4709-8BB2-D32B668E79B2}"/>
                </a:ext>
              </a:extLst>
            </p:cNvPr>
            <p:cNvSpPr txBox="1"/>
            <p:nvPr/>
          </p:nvSpPr>
          <p:spPr>
            <a:xfrm>
              <a:off x="2304662" y="5224563"/>
              <a:ext cx="879876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bg1"/>
                  </a:solidFill>
                </a:rPr>
                <a:t>Some practices sessions aren’t available, only 26 weekends out of 81 (between 2018 and 2021) are complete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6326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35359910-22EE-4597-895B-D8D7FAAA560C}"/>
              </a:ext>
            </a:extLst>
          </p:cNvPr>
          <p:cNvSpPr txBox="1"/>
          <p:nvPr/>
        </p:nvSpPr>
        <p:spPr>
          <a:xfrm>
            <a:off x="492154" y="1184945"/>
            <a:ext cx="11207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b="1" dirty="0">
                <a:solidFill>
                  <a:schemeClr val="bg1"/>
                </a:solidFill>
              </a:rPr>
              <a:t>Project Goal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92648A3-5531-481D-A2AA-E7CF7D14A4F0}"/>
              </a:ext>
            </a:extLst>
          </p:cNvPr>
          <p:cNvSpPr txBox="1"/>
          <p:nvPr/>
        </p:nvSpPr>
        <p:spPr>
          <a:xfrm>
            <a:off x="492154" y="3364731"/>
            <a:ext cx="112076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b="1" dirty="0">
                <a:solidFill>
                  <a:schemeClr val="bg1"/>
                </a:solidFill>
                <a:latin typeface="Ink Free" panose="03080402000500000000" pitchFamily="66" charset="0"/>
              </a:rPr>
              <a:t>Can </a:t>
            </a:r>
            <a:r>
              <a:rPr lang="fr-FR" sz="7200" b="1" dirty="0" err="1">
                <a:solidFill>
                  <a:schemeClr val="bg1"/>
                </a:solidFill>
                <a:latin typeface="Ink Free" panose="03080402000500000000" pitchFamily="66" charset="0"/>
              </a:rPr>
              <a:t>we</a:t>
            </a:r>
            <a:r>
              <a:rPr lang="fr-FR" sz="7200" b="1" dirty="0">
                <a:solidFill>
                  <a:schemeClr val="bg1"/>
                </a:solidFill>
                <a:latin typeface="Ink Free" panose="03080402000500000000" pitchFamily="66" charset="0"/>
              </a:rPr>
              <a:t> </a:t>
            </a:r>
            <a:r>
              <a:rPr lang="fr-FR" sz="7200" b="1" dirty="0" err="1">
                <a:solidFill>
                  <a:schemeClr val="bg1"/>
                </a:solidFill>
                <a:latin typeface="Ink Free" panose="03080402000500000000" pitchFamily="66" charset="0"/>
              </a:rPr>
              <a:t>predict</a:t>
            </a:r>
            <a:r>
              <a:rPr lang="fr-FR" sz="7200" b="1" dirty="0">
                <a:solidFill>
                  <a:schemeClr val="bg1"/>
                </a:solidFill>
                <a:latin typeface="Ink Free" panose="03080402000500000000" pitchFamily="66" charset="0"/>
              </a:rPr>
              <a:t> Sunday race </a:t>
            </a:r>
            <a:r>
              <a:rPr lang="fr-FR" sz="7200" b="1" dirty="0" err="1">
                <a:solidFill>
                  <a:schemeClr val="bg1"/>
                </a:solidFill>
                <a:latin typeface="Ink Free" panose="03080402000500000000" pitchFamily="66" charset="0"/>
              </a:rPr>
              <a:t>results</a:t>
            </a:r>
            <a:r>
              <a:rPr lang="fr-FR" sz="7200" b="1" dirty="0">
                <a:solidFill>
                  <a:schemeClr val="bg1"/>
                </a:solidFill>
                <a:latin typeface="Ink Free" panose="03080402000500000000" pitchFamily="66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87160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8920FF9-CECD-4438-8E92-084F3E15FCB3}"/>
              </a:ext>
            </a:extLst>
          </p:cNvPr>
          <p:cNvSpPr txBox="1"/>
          <p:nvPr/>
        </p:nvSpPr>
        <p:spPr>
          <a:xfrm>
            <a:off x="942363" y="478172"/>
            <a:ext cx="103072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</a:rPr>
              <a:t>Every weekend, Formula One fans are slightly disappointed when the race ends up the way they predicted and love it when Sunday event gets hectic.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B9E3345-AE74-4EED-96FE-96D4896EF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613" y="2697759"/>
            <a:ext cx="936771" cy="1754326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ECEEA90-222C-4C0E-8A19-BA7E0B3ADC42}"/>
              </a:ext>
            </a:extLst>
          </p:cNvPr>
          <p:cNvSpPr txBox="1"/>
          <p:nvPr/>
        </p:nvSpPr>
        <p:spPr>
          <a:xfrm>
            <a:off x="942362" y="4917347"/>
            <a:ext cx="103072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Ink Free" panose="03080402000500000000" pitchFamily="66" charset="0"/>
              </a:rPr>
              <a:t>Can we detect reliable predictors and what are the obstacles predicting Sunday race result?</a:t>
            </a:r>
            <a:endParaRPr lang="en-GB" sz="2000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844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E10BEFE4-3D95-4AE0-9935-2A1E8FB93DE7}"/>
              </a:ext>
            </a:extLst>
          </p:cNvPr>
          <p:cNvSpPr txBox="1"/>
          <p:nvPr/>
        </p:nvSpPr>
        <p:spPr>
          <a:xfrm>
            <a:off x="1887894" y="1629079"/>
            <a:ext cx="84162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 montres ce que t’as retenu en variables dans ton </a:t>
            </a:r>
            <a:r>
              <a:rPr lang="fr-FR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r>
              <a:rPr lang="fr-FR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explicatif de la variable arrivée de la course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643207A-51DD-43DE-A178-CBDB51C0E818}"/>
              </a:ext>
            </a:extLst>
          </p:cNvPr>
          <p:cNvSpPr txBox="1"/>
          <p:nvPr/>
        </p:nvSpPr>
        <p:spPr>
          <a:xfrm>
            <a:off x="1842796" y="4074759"/>
            <a:ext cx="84162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 fais </a:t>
            </a:r>
            <a:r>
              <a:rPr lang="fr-FR" sz="3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cque</a:t>
            </a:r>
            <a:r>
              <a:rPr lang="fr-FR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tu veux de la slide sur les limites de la prédiction. Juste il y a tout d’écrit + les photos et tu peux réutiliser comme bon (et beau) te sembles 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A340446-8AAA-41F1-9D16-7E89D3D651E4}"/>
              </a:ext>
            </a:extLst>
          </p:cNvPr>
          <p:cNvSpPr txBox="1"/>
          <p:nvPr/>
        </p:nvSpPr>
        <p:spPr>
          <a:xfrm>
            <a:off x="1887894" y="393126"/>
            <a:ext cx="8416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Benosse</a:t>
            </a:r>
            <a:r>
              <a:rPr lang="fr-FR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slide prédiction en deux </a:t>
            </a:r>
            <a:r>
              <a:rPr lang="fr-FR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deux</a:t>
            </a:r>
            <a:endParaRPr lang="fr-FR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059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BBCD7561-A6AD-4527-9F16-883F436BF373}"/>
              </a:ext>
            </a:extLst>
          </p:cNvPr>
          <p:cNvGrpSpPr/>
          <p:nvPr/>
        </p:nvGrpSpPr>
        <p:grpSpPr>
          <a:xfrm>
            <a:off x="6153188" y="3431082"/>
            <a:ext cx="783430" cy="762001"/>
            <a:chOff x="254795" y="2805728"/>
            <a:chExt cx="783430" cy="762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3820D5D-B2FB-4592-B28A-7EA029EE7BF5}"/>
                </a:ext>
              </a:extLst>
            </p:cNvPr>
            <p:cNvSpPr/>
            <p:nvPr/>
          </p:nvSpPr>
          <p:spPr>
            <a:xfrm>
              <a:off x="276225" y="2805728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5E22E10-1B0E-4911-B1B9-98E2B5E348A7}"/>
                </a:ext>
              </a:extLst>
            </p:cNvPr>
            <p:cNvSpPr/>
            <p:nvPr/>
          </p:nvSpPr>
          <p:spPr>
            <a:xfrm rot="16200000">
              <a:off x="-77262" y="3137786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5A66AA58-F3B6-4A78-898D-3F35147393BC}"/>
              </a:ext>
            </a:extLst>
          </p:cNvPr>
          <p:cNvGrpSpPr/>
          <p:nvPr/>
        </p:nvGrpSpPr>
        <p:grpSpPr>
          <a:xfrm>
            <a:off x="419874" y="3429000"/>
            <a:ext cx="783430" cy="762001"/>
            <a:chOff x="254795" y="2805728"/>
            <a:chExt cx="783430" cy="762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5FF07E-857A-4222-9BA4-3787363E781B}"/>
                </a:ext>
              </a:extLst>
            </p:cNvPr>
            <p:cNvSpPr/>
            <p:nvPr/>
          </p:nvSpPr>
          <p:spPr>
            <a:xfrm>
              <a:off x="276225" y="2805728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0F5989C-37E8-4A8B-BB14-9DCDE1786752}"/>
                </a:ext>
              </a:extLst>
            </p:cNvPr>
            <p:cNvSpPr/>
            <p:nvPr/>
          </p:nvSpPr>
          <p:spPr>
            <a:xfrm rot="16200000">
              <a:off x="-77262" y="3137786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E1633EB0-83D6-40DB-8018-52A65BECB0C6}"/>
              </a:ext>
            </a:extLst>
          </p:cNvPr>
          <p:cNvSpPr txBox="1"/>
          <p:nvPr/>
        </p:nvSpPr>
        <p:spPr>
          <a:xfrm>
            <a:off x="1761930" y="242597"/>
            <a:ext cx="866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Predicting Obstacles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E0E00EC-F244-4F51-9721-DE18D7CA58FD}"/>
              </a:ext>
            </a:extLst>
          </p:cNvPr>
          <p:cNvSpPr txBox="1"/>
          <p:nvPr/>
        </p:nvSpPr>
        <p:spPr>
          <a:xfrm>
            <a:off x="419874" y="942206"/>
            <a:ext cx="113522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On Sundays, several types of unexpected moments can modify the race finishing order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Contact between drivers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Contact with walls after a turn misjudgement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Car failures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Weather changes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Drivers strategy efficiency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Tyre wear higher than expected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7442350-E65A-4836-A66C-65ABA1FC6B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19"/>
          <a:stretch/>
        </p:blipFill>
        <p:spPr>
          <a:xfrm>
            <a:off x="591637" y="3609099"/>
            <a:ext cx="5162080" cy="3006304"/>
          </a:xfrm>
          <a:prstGeom prst="rect">
            <a:avLst/>
          </a:prstGeom>
        </p:spPr>
      </p:pic>
      <p:pic>
        <p:nvPicPr>
          <p:cNvPr id="6" name="Image 5" descr="Une image contenant extérieur, engin, combattant&#10;&#10;Description générée automatiquement">
            <a:extLst>
              <a:ext uri="{FF2B5EF4-FFF2-40B4-BE49-F238E27FC236}">
                <a16:creationId xmlns:a16="http://schemas.microsoft.com/office/drawing/2014/main" id="{3E819194-CA26-4DC4-B3BC-A6E70D6277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692" y="3609099"/>
            <a:ext cx="5344540" cy="300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837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7215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77FC112F-BDAB-44C5-8D86-A4A3DB3290A4}"/>
              </a:ext>
            </a:extLst>
          </p:cNvPr>
          <p:cNvSpPr txBox="1"/>
          <p:nvPr/>
        </p:nvSpPr>
        <p:spPr>
          <a:xfrm>
            <a:off x="1576387" y="1166842"/>
            <a:ext cx="90392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b="1" dirty="0">
                <a:solidFill>
                  <a:schemeClr val="bg1"/>
                </a:solidFill>
              </a:rPr>
              <a:t>Appendix</a:t>
            </a:r>
            <a:br>
              <a:rPr lang="en-GB" sz="4800" dirty="0">
                <a:solidFill>
                  <a:schemeClr val="bg1"/>
                </a:solidFill>
              </a:rPr>
            </a:b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Some useful information about F1 race weekends to understand every abbreviation</a:t>
            </a:r>
          </a:p>
        </p:txBody>
      </p:sp>
    </p:spTree>
    <p:extLst>
      <p:ext uri="{BB962C8B-B14F-4D97-AF65-F5344CB8AC3E}">
        <p14:creationId xmlns:p14="http://schemas.microsoft.com/office/powerpoint/2010/main" val="2140783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route, passage, extérieur&#10;&#10;Description générée automatiquement">
            <a:extLst>
              <a:ext uri="{FF2B5EF4-FFF2-40B4-BE49-F238E27FC236}">
                <a16:creationId xmlns:a16="http://schemas.microsoft.com/office/drawing/2014/main" id="{37A616CD-FE65-44A9-B9A9-3ADD6A43A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201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EEAC0220-A97C-4A6E-BCB5-CF8C9CD76407}"/>
              </a:ext>
            </a:extLst>
          </p:cNvPr>
          <p:cNvSpPr txBox="1"/>
          <p:nvPr/>
        </p:nvSpPr>
        <p:spPr>
          <a:xfrm>
            <a:off x="2905125" y="285750"/>
            <a:ext cx="6381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</a:rPr>
              <a:t>Race weekend timeline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B4714A59-5758-4365-9A84-F79904EDE1CD}"/>
              </a:ext>
            </a:extLst>
          </p:cNvPr>
          <p:cNvCxnSpPr>
            <a:cxnSpLocks/>
          </p:cNvCxnSpPr>
          <p:nvPr/>
        </p:nvCxnSpPr>
        <p:spPr>
          <a:xfrm>
            <a:off x="695325" y="2238375"/>
            <a:ext cx="45910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4EB000A8-7457-4D41-8456-A2A9A4DDEFA8}"/>
              </a:ext>
            </a:extLst>
          </p:cNvPr>
          <p:cNvSpPr txBox="1"/>
          <p:nvPr/>
        </p:nvSpPr>
        <p:spPr>
          <a:xfrm>
            <a:off x="695323" y="2293617"/>
            <a:ext cx="45910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</a:rPr>
              <a:t>Friday</a:t>
            </a:r>
          </a:p>
          <a:p>
            <a:pPr algn="ctr"/>
            <a:endParaRPr lang="fr-FR" sz="1600" b="1" dirty="0">
              <a:solidFill>
                <a:schemeClr val="bg1"/>
              </a:solidFill>
            </a:endParaRPr>
          </a:p>
          <a:p>
            <a:pPr algn="ctr"/>
            <a:r>
              <a:rPr lang="fr-FR" sz="2400" dirty="0">
                <a:solidFill>
                  <a:schemeClr val="bg1"/>
                </a:solidFill>
              </a:rPr>
              <a:t>Practice 1/2 (P1/P2)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AB3A316-B216-41FD-A40F-CBE32B3AA1F7}"/>
              </a:ext>
            </a:extLst>
          </p:cNvPr>
          <p:cNvCxnSpPr>
            <a:cxnSpLocks/>
          </p:cNvCxnSpPr>
          <p:nvPr/>
        </p:nvCxnSpPr>
        <p:spPr>
          <a:xfrm>
            <a:off x="695325" y="3429000"/>
            <a:ext cx="45910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4F722DDE-CBB2-4B75-9AEE-A07DE9E6C24C}"/>
              </a:ext>
            </a:extLst>
          </p:cNvPr>
          <p:cNvSpPr txBox="1"/>
          <p:nvPr/>
        </p:nvSpPr>
        <p:spPr>
          <a:xfrm>
            <a:off x="695323" y="3483115"/>
            <a:ext cx="45910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</a:rPr>
              <a:t>Saturday</a:t>
            </a:r>
          </a:p>
          <a:p>
            <a:pPr algn="ctr"/>
            <a:endParaRPr lang="fr-FR" sz="1600" b="1" dirty="0">
              <a:solidFill>
                <a:schemeClr val="bg1"/>
              </a:solidFill>
            </a:endParaRPr>
          </a:p>
          <a:p>
            <a:pPr algn="ctr"/>
            <a:r>
              <a:rPr lang="fr-FR" sz="2400" dirty="0">
                <a:solidFill>
                  <a:schemeClr val="bg1"/>
                </a:solidFill>
              </a:rPr>
              <a:t>Practice 3 (P3)</a:t>
            </a:r>
            <a:br>
              <a:rPr lang="fr-FR" sz="2400" dirty="0">
                <a:solidFill>
                  <a:schemeClr val="bg1"/>
                </a:solidFill>
              </a:rPr>
            </a:br>
            <a:r>
              <a:rPr lang="fr-FR" sz="2400" dirty="0">
                <a:solidFill>
                  <a:schemeClr val="bg1"/>
                </a:solidFill>
              </a:rPr>
              <a:t>Qualification (Q)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AD3FC915-AFD3-4DD6-A078-E778DA6D841A}"/>
              </a:ext>
            </a:extLst>
          </p:cNvPr>
          <p:cNvCxnSpPr>
            <a:cxnSpLocks/>
          </p:cNvCxnSpPr>
          <p:nvPr/>
        </p:nvCxnSpPr>
        <p:spPr>
          <a:xfrm>
            <a:off x="695323" y="5006045"/>
            <a:ext cx="45910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01026F7D-74B5-47E5-97EE-768EE516BE0D}"/>
              </a:ext>
            </a:extLst>
          </p:cNvPr>
          <p:cNvSpPr txBox="1"/>
          <p:nvPr/>
        </p:nvSpPr>
        <p:spPr>
          <a:xfrm>
            <a:off x="695323" y="5082426"/>
            <a:ext cx="45910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</a:rPr>
              <a:t>Sunday</a:t>
            </a:r>
          </a:p>
          <a:p>
            <a:pPr algn="ctr"/>
            <a:endParaRPr lang="fr-FR" sz="1600" b="1" dirty="0">
              <a:solidFill>
                <a:schemeClr val="bg1"/>
              </a:solidFill>
            </a:endParaRPr>
          </a:p>
          <a:p>
            <a:pPr algn="ctr"/>
            <a:r>
              <a:rPr lang="fr-FR" sz="2400" dirty="0">
                <a:solidFill>
                  <a:schemeClr val="bg1"/>
                </a:solidFill>
              </a:rPr>
              <a:t>Race (R)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ADBF8E86-DAA6-45E4-B95E-579B1ED0ECDD}"/>
              </a:ext>
            </a:extLst>
          </p:cNvPr>
          <p:cNvCxnSpPr>
            <a:cxnSpLocks/>
          </p:cNvCxnSpPr>
          <p:nvPr/>
        </p:nvCxnSpPr>
        <p:spPr>
          <a:xfrm>
            <a:off x="695323" y="6222214"/>
            <a:ext cx="45910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43BCAAC3-8009-4B32-91CB-2501ABF8864B}"/>
              </a:ext>
            </a:extLst>
          </p:cNvPr>
          <p:cNvSpPr txBox="1"/>
          <p:nvPr/>
        </p:nvSpPr>
        <p:spPr>
          <a:xfrm>
            <a:off x="695323" y="1625850"/>
            <a:ext cx="4591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-- Traditional Format --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73AE67DD-6CB2-431F-A9A4-55BD20A41805}"/>
              </a:ext>
            </a:extLst>
          </p:cNvPr>
          <p:cNvCxnSpPr>
            <a:cxnSpLocks/>
          </p:cNvCxnSpPr>
          <p:nvPr/>
        </p:nvCxnSpPr>
        <p:spPr>
          <a:xfrm>
            <a:off x="6905627" y="2238375"/>
            <a:ext cx="45910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CEB8A063-40A5-4922-92E2-C2A147F44DC0}"/>
              </a:ext>
            </a:extLst>
          </p:cNvPr>
          <p:cNvCxnSpPr>
            <a:cxnSpLocks/>
          </p:cNvCxnSpPr>
          <p:nvPr/>
        </p:nvCxnSpPr>
        <p:spPr>
          <a:xfrm>
            <a:off x="6905625" y="3657600"/>
            <a:ext cx="45910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6FEF385A-0D58-4DA0-9E59-4ACFFB88D9F0}"/>
              </a:ext>
            </a:extLst>
          </p:cNvPr>
          <p:cNvSpPr txBox="1"/>
          <p:nvPr/>
        </p:nvSpPr>
        <p:spPr>
          <a:xfrm>
            <a:off x="6905625" y="3761554"/>
            <a:ext cx="45910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</a:rPr>
              <a:t>Saturday</a:t>
            </a:r>
          </a:p>
          <a:p>
            <a:pPr algn="ctr"/>
            <a:endParaRPr lang="fr-FR" sz="1400" b="1" dirty="0">
              <a:solidFill>
                <a:schemeClr val="bg1"/>
              </a:solidFill>
            </a:endParaRPr>
          </a:p>
          <a:p>
            <a:pPr algn="ctr"/>
            <a:r>
              <a:rPr lang="fr-FR" sz="2000" dirty="0">
                <a:solidFill>
                  <a:schemeClr val="bg1"/>
                </a:solidFill>
              </a:rPr>
              <a:t>Practice 2 (P2)</a:t>
            </a:r>
            <a:br>
              <a:rPr lang="fr-FR" sz="2000" dirty="0">
                <a:solidFill>
                  <a:schemeClr val="bg1"/>
                </a:solidFill>
              </a:rPr>
            </a:br>
            <a:r>
              <a:rPr lang="fr-FR" sz="2000" dirty="0">
                <a:solidFill>
                  <a:schemeClr val="bg1"/>
                </a:solidFill>
              </a:rPr>
              <a:t>Sprint Race (SR)</a:t>
            </a:r>
            <a:endParaRPr lang="fr-FR" sz="1600" dirty="0">
              <a:solidFill>
                <a:schemeClr val="bg1"/>
              </a:solidFill>
            </a:endParaRP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C104ECA-434F-4224-BC2F-82B4D3F7312E}"/>
              </a:ext>
            </a:extLst>
          </p:cNvPr>
          <p:cNvCxnSpPr>
            <a:cxnSpLocks/>
          </p:cNvCxnSpPr>
          <p:nvPr/>
        </p:nvCxnSpPr>
        <p:spPr>
          <a:xfrm>
            <a:off x="6905625" y="5153506"/>
            <a:ext cx="45910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FA96100E-41B1-4F1D-9ED2-D08DE6E26D14}"/>
              </a:ext>
            </a:extLst>
          </p:cNvPr>
          <p:cNvSpPr txBox="1"/>
          <p:nvPr/>
        </p:nvSpPr>
        <p:spPr>
          <a:xfrm>
            <a:off x="6991350" y="5187983"/>
            <a:ext cx="45910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</a:rPr>
              <a:t>Sunday</a:t>
            </a:r>
          </a:p>
          <a:p>
            <a:pPr algn="ctr"/>
            <a:endParaRPr lang="fr-FR" sz="1400" b="1" dirty="0">
              <a:solidFill>
                <a:schemeClr val="bg1"/>
              </a:solidFill>
            </a:endParaRPr>
          </a:p>
          <a:p>
            <a:pPr algn="ctr"/>
            <a:r>
              <a:rPr lang="fr-FR" sz="2000" dirty="0">
                <a:solidFill>
                  <a:schemeClr val="bg1"/>
                </a:solidFill>
              </a:rPr>
              <a:t>Race (R)</a:t>
            </a:r>
            <a:endParaRPr lang="fr-FR" sz="1600" dirty="0">
              <a:solidFill>
                <a:schemeClr val="bg1"/>
              </a:solidFill>
            </a:endParaRP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6ED6C8F9-3A0E-45E7-A9EA-C92D7004E0A5}"/>
              </a:ext>
            </a:extLst>
          </p:cNvPr>
          <p:cNvCxnSpPr>
            <a:cxnSpLocks/>
          </p:cNvCxnSpPr>
          <p:nvPr/>
        </p:nvCxnSpPr>
        <p:spPr>
          <a:xfrm>
            <a:off x="6905625" y="6222214"/>
            <a:ext cx="45910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785F4D8D-AE68-4E33-8F57-B32733C05D4A}"/>
              </a:ext>
            </a:extLst>
          </p:cNvPr>
          <p:cNvSpPr txBox="1"/>
          <p:nvPr/>
        </p:nvSpPr>
        <p:spPr>
          <a:xfrm>
            <a:off x="6905625" y="1625850"/>
            <a:ext cx="4591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-- 2021 Sprint Format --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179982D-94FD-4438-A7F6-2BF9B13C98BC}"/>
              </a:ext>
            </a:extLst>
          </p:cNvPr>
          <p:cNvSpPr txBox="1"/>
          <p:nvPr/>
        </p:nvSpPr>
        <p:spPr>
          <a:xfrm>
            <a:off x="6905625" y="2284517"/>
            <a:ext cx="45910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</a:rPr>
              <a:t>Friday</a:t>
            </a:r>
          </a:p>
          <a:p>
            <a:pPr algn="ctr"/>
            <a:endParaRPr lang="fr-FR" sz="1400" b="1" dirty="0">
              <a:solidFill>
                <a:schemeClr val="bg1"/>
              </a:solidFill>
            </a:endParaRPr>
          </a:p>
          <a:p>
            <a:pPr algn="ctr"/>
            <a:r>
              <a:rPr lang="fr-FR" sz="2000" dirty="0">
                <a:solidFill>
                  <a:schemeClr val="bg1"/>
                </a:solidFill>
              </a:rPr>
              <a:t>Practice 1 (P1)</a:t>
            </a:r>
            <a:br>
              <a:rPr lang="fr-FR" sz="2000" dirty="0">
                <a:solidFill>
                  <a:schemeClr val="bg1"/>
                </a:solidFill>
              </a:rPr>
            </a:br>
            <a:r>
              <a:rPr lang="fr-FR" sz="2000" dirty="0">
                <a:solidFill>
                  <a:schemeClr val="bg1"/>
                </a:solidFill>
              </a:rPr>
              <a:t>Qualification (Q)</a:t>
            </a:r>
            <a:endParaRPr lang="fr-F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916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0CB4C43-DC19-4AB6-9BBC-1F112E5C61A4}"/>
              </a:ext>
            </a:extLst>
          </p:cNvPr>
          <p:cNvSpPr txBox="1"/>
          <p:nvPr/>
        </p:nvSpPr>
        <p:spPr>
          <a:xfrm>
            <a:off x="2905125" y="285750"/>
            <a:ext cx="6381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</a:rPr>
              <a:t>Tyre compounds</a:t>
            </a:r>
          </a:p>
        </p:txBody>
      </p:sp>
      <p:pic>
        <p:nvPicPr>
          <p:cNvPr id="10" name="Image 9" descr="Une image contenant roue&#10;&#10;Description générée automatiquement">
            <a:extLst>
              <a:ext uri="{FF2B5EF4-FFF2-40B4-BE49-F238E27FC236}">
                <a16:creationId xmlns:a16="http://schemas.microsoft.com/office/drawing/2014/main" id="{901A6D78-896E-4605-BB05-A9289960D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69" y="3445725"/>
            <a:ext cx="956699" cy="95222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E2189D9-FC1D-40B4-B334-8BEE943E71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68" y="4500404"/>
            <a:ext cx="956699" cy="956699"/>
          </a:xfrm>
          <a:prstGeom prst="rect">
            <a:avLst/>
          </a:prstGeom>
        </p:spPr>
      </p:pic>
      <p:pic>
        <p:nvPicPr>
          <p:cNvPr id="14" name="Image 13" descr="Une image contenant texte, noir, transport, roue&#10;&#10;Description générée automatiquement">
            <a:extLst>
              <a:ext uri="{FF2B5EF4-FFF2-40B4-BE49-F238E27FC236}">
                <a16:creationId xmlns:a16="http://schemas.microsoft.com/office/drawing/2014/main" id="{E98C9629-6641-4E3D-A914-7100711F6E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32" y="2391046"/>
            <a:ext cx="947737" cy="952229"/>
          </a:xfrm>
          <a:prstGeom prst="rect">
            <a:avLst/>
          </a:prstGeom>
        </p:spPr>
      </p:pic>
      <p:pic>
        <p:nvPicPr>
          <p:cNvPr id="16" name="Image 15" descr="Une image contenant texte, rouge&#10;&#10;Description générée automatiquement">
            <a:extLst>
              <a:ext uri="{FF2B5EF4-FFF2-40B4-BE49-F238E27FC236}">
                <a16:creationId xmlns:a16="http://schemas.microsoft.com/office/drawing/2014/main" id="{FBED6577-B57B-477C-9869-19981E019B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32" y="1336378"/>
            <a:ext cx="947737" cy="947737"/>
          </a:xfrm>
          <a:prstGeom prst="rect">
            <a:avLst/>
          </a:prstGeom>
        </p:spPr>
      </p:pic>
      <p:pic>
        <p:nvPicPr>
          <p:cNvPr id="18" name="Image 17" descr="Une image contenant extérieur, roue&#10;&#10;Description générée automatiquement">
            <a:extLst>
              <a:ext uri="{FF2B5EF4-FFF2-40B4-BE49-F238E27FC236}">
                <a16:creationId xmlns:a16="http://schemas.microsoft.com/office/drawing/2014/main" id="{5E86304C-B3F1-4466-A0D8-CCF0B01CF0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32" y="5559553"/>
            <a:ext cx="956700" cy="956700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A45065D7-0429-4DE4-AAE6-74A29651057E}"/>
              </a:ext>
            </a:extLst>
          </p:cNvPr>
          <p:cNvSpPr txBox="1"/>
          <p:nvPr/>
        </p:nvSpPr>
        <p:spPr>
          <a:xfrm>
            <a:off x="1638299" y="1579413"/>
            <a:ext cx="9915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Soft tyre : </a:t>
            </a:r>
            <a:r>
              <a:rPr lang="en-GB" sz="2400" dirty="0">
                <a:solidFill>
                  <a:schemeClr val="bg1"/>
                </a:solidFill>
              </a:rPr>
              <a:t>dry conditions, fastest, shortest lifetime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3BD7D50-ED60-4006-9608-03EF80B5230C}"/>
              </a:ext>
            </a:extLst>
          </p:cNvPr>
          <p:cNvSpPr txBox="1"/>
          <p:nvPr/>
        </p:nvSpPr>
        <p:spPr>
          <a:xfrm>
            <a:off x="1638299" y="2626855"/>
            <a:ext cx="9915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Medium tyre : </a:t>
            </a:r>
            <a:r>
              <a:rPr lang="en-GB" sz="2400" dirty="0">
                <a:solidFill>
                  <a:schemeClr val="bg1"/>
                </a:solidFill>
              </a:rPr>
              <a:t>dry conditions, speed and lifetime balance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0E15860-28CD-49EA-A585-BCEC37643944}"/>
              </a:ext>
            </a:extLst>
          </p:cNvPr>
          <p:cNvSpPr txBox="1"/>
          <p:nvPr/>
        </p:nvSpPr>
        <p:spPr>
          <a:xfrm>
            <a:off x="1638299" y="3674297"/>
            <a:ext cx="9915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Hard tyre : </a:t>
            </a:r>
            <a:r>
              <a:rPr lang="en-GB" sz="2400" dirty="0">
                <a:solidFill>
                  <a:schemeClr val="bg1"/>
                </a:solidFill>
              </a:rPr>
              <a:t>dry conditions, slowest, longest lifetime, harder to heat up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7FA077F-C09E-4750-A045-6589B765B9C5}"/>
              </a:ext>
            </a:extLst>
          </p:cNvPr>
          <p:cNvSpPr txBox="1"/>
          <p:nvPr/>
        </p:nvSpPr>
        <p:spPr>
          <a:xfrm>
            <a:off x="1638298" y="4563254"/>
            <a:ext cx="9915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Intermediate tyre : </a:t>
            </a:r>
            <a:r>
              <a:rPr lang="en-GB" sz="2400" dirty="0">
                <a:solidFill>
                  <a:schemeClr val="bg1"/>
                </a:solidFill>
              </a:rPr>
              <a:t>damp conditions, can’t handle too much standing water, vulnerable to overheat on a dry track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DB9B989-CA7D-469A-AC31-0319B3A21F89}"/>
              </a:ext>
            </a:extLst>
          </p:cNvPr>
          <p:cNvSpPr txBox="1"/>
          <p:nvPr/>
        </p:nvSpPr>
        <p:spPr>
          <a:xfrm>
            <a:off x="1638297" y="5622404"/>
            <a:ext cx="9915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Wet tyre : </a:t>
            </a:r>
            <a:r>
              <a:rPr lang="en-GB" sz="2400" dirty="0">
                <a:solidFill>
                  <a:schemeClr val="bg1"/>
                </a:solidFill>
              </a:rPr>
              <a:t>wet or soaked conditions, super effective against standing water, instantly worn on a dry track 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607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D95E962-9F6C-4743-AD1D-57FBA243A48F}"/>
              </a:ext>
            </a:extLst>
          </p:cNvPr>
          <p:cNvSpPr txBox="1"/>
          <p:nvPr/>
        </p:nvSpPr>
        <p:spPr>
          <a:xfrm>
            <a:off x="2924175" y="2367171"/>
            <a:ext cx="63436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bg1"/>
                </a:solidFill>
              </a:rPr>
              <a:t>Other slides for any other F1 language to be explained</a:t>
            </a:r>
          </a:p>
        </p:txBody>
      </p:sp>
    </p:spTree>
    <p:extLst>
      <p:ext uri="{BB962C8B-B14F-4D97-AF65-F5344CB8AC3E}">
        <p14:creationId xmlns:p14="http://schemas.microsoft.com/office/powerpoint/2010/main" val="2585628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7104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3751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table&#10;&#10;Description générée automatiquement">
            <a:extLst>
              <a:ext uri="{FF2B5EF4-FFF2-40B4-BE49-F238E27FC236}">
                <a16:creationId xmlns:a16="http://schemas.microsoft.com/office/drawing/2014/main" id="{AB235B69-D461-4251-960E-884371F47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53" y="2934391"/>
            <a:ext cx="6311793" cy="3550384"/>
          </a:xfrm>
          <a:prstGeom prst="rect">
            <a:avLst/>
          </a:prstGeom>
        </p:spPr>
      </p:pic>
      <p:pic>
        <p:nvPicPr>
          <p:cNvPr id="4" name="Image 3" descr="Une image contenant voiture&#10;&#10;Description générée automatiquement">
            <a:extLst>
              <a:ext uri="{FF2B5EF4-FFF2-40B4-BE49-F238E27FC236}">
                <a16:creationId xmlns:a16="http://schemas.microsoft.com/office/drawing/2014/main" id="{DA226F19-EA70-4689-A060-7745E30354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629" y="2934391"/>
            <a:ext cx="4746173" cy="355038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6FCA3D2-8742-4AA9-9178-2722DDB4D9E0}"/>
              </a:ext>
            </a:extLst>
          </p:cNvPr>
          <p:cNvSpPr txBox="1"/>
          <p:nvPr/>
        </p:nvSpPr>
        <p:spPr>
          <a:xfrm>
            <a:off x="1761930" y="242597"/>
            <a:ext cx="866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Space of Data in Formula 1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C2866A4-482D-4E3C-8F5B-70C7E36FA546}"/>
              </a:ext>
            </a:extLst>
          </p:cNvPr>
          <p:cNvSpPr txBox="1"/>
          <p:nvPr/>
        </p:nvSpPr>
        <p:spPr>
          <a:xfrm>
            <a:off x="419874" y="1002133"/>
            <a:ext cx="113522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To win races, engineers follow the drivers at each circuit venue to assist them in decision making.</a:t>
            </a:r>
          </a:p>
          <a:p>
            <a:endParaRPr lang="en-GB" sz="800" dirty="0">
              <a:solidFill>
                <a:schemeClr val="bg1"/>
              </a:solidFill>
            </a:endParaRPr>
          </a:p>
          <a:p>
            <a:r>
              <a:rPr lang="en-GB" sz="2000" dirty="0">
                <a:solidFill>
                  <a:schemeClr val="bg1"/>
                </a:solidFill>
              </a:rPr>
              <a:t>Those engineers on site are complementary with all the engineers back in the formula 1 team’s factory.</a:t>
            </a:r>
          </a:p>
          <a:p>
            <a:endParaRPr lang="en-GB" sz="800" dirty="0">
              <a:solidFill>
                <a:schemeClr val="bg1"/>
              </a:solidFill>
            </a:endParaRPr>
          </a:p>
          <a:p>
            <a:r>
              <a:rPr lang="en-GB" sz="2000" dirty="0">
                <a:solidFill>
                  <a:schemeClr val="bg1"/>
                </a:solidFill>
              </a:rPr>
              <a:t>Throughout the weekend, even the driver invest time in data analysing to improve his driving skills until Sunday, which is race day.</a:t>
            </a:r>
            <a:endParaRPr lang="en-GB" sz="2000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1D9705CA-4E18-436D-8622-1DB66961EA0B}"/>
              </a:ext>
            </a:extLst>
          </p:cNvPr>
          <p:cNvGrpSpPr/>
          <p:nvPr/>
        </p:nvGrpSpPr>
        <p:grpSpPr>
          <a:xfrm>
            <a:off x="235746" y="2808109"/>
            <a:ext cx="783430" cy="762001"/>
            <a:chOff x="254795" y="2805728"/>
            <a:chExt cx="783430" cy="762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4FE2988-8067-4B09-83F4-543E404AC636}"/>
                </a:ext>
              </a:extLst>
            </p:cNvPr>
            <p:cNvSpPr/>
            <p:nvPr/>
          </p:nvSpPr>
          <p:spPr>
            <a:xfrm>
              <a:off x="276225" y="2805728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2F9898-1EA0-4D65-BD43-47509B5FFCF5}"/>
                </a:ext>
              </a:extLst>
            </p:cNvPr>
            <p:cNvSpPr/>
            <p:nvPr/>
          </p:nvSpPr>
          <p:spPr>
            <a:xfrm rot="16200000">
              <a:off x="-77262" y="3137786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7470820F-DBF2-4424-9E43-72F0B5DE412A}"/>
              </a:ext>
            </a:extLst>
          </p:cNvPr>
          <p:cNvGrpSpPr/>
          <p:nvPr/>
        </p:nvGrpSpPr>
        <p:grpSpPr>
          <a:xfrm>
            <a:off x="6842286" y="2808109"/>
            <a:ext cx="783430" cy="762001"/>
            <a:chOff x="254795" y="2805728"/>
            <a:chExt cx="783430" cy="7620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268697D-08AA-4552-A396-B88DBD43BDD2}"/>
                </a:ext>
              </a:extLst>
            </p:cNvPr>
            <p:cNvSpPr/>
            <p:nvPr/>
          </p:nvSpPr>
          <p:spPr>
            <a:xfrm>
              <a:off x="276225" y="2805728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24514AE-3CC9-4DC9-851B-A1AC86AAA994}"/>
                </a:ext>
              </a:extLst>
            </p:cNvPr>
            <p:cNvSpPr/>
            <p:nvPr/>
          </p:nvSpPr>
          <p:spPr>
            <a:xfrm rot="16200000">
              <a:off x="-77262" y="3137786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27194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personne&#10;&#10;Description générée automatiquement">
            <a:extLst>
              <a:ext uri="{FF2B5EF4-FFF2-40B4-BE49-F238E27FC236}">
                <a16:creationId xmlns:a16="http://schemas.microsoft.com/office/drawing/2014/main" id="{F706486D-DBB3-493C-A22A-CEDB48AD4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072" y="2982011"/>
            <a:ext cx="5458943" cy="3639294"/>
          </a:xfrm>
          <a:prstGeom prst="rect">
            <a:avLst/>
          </a:prstGeom>
        </p:spPr>
      </p:pic>
      <p:pic>
        <p:nvPicPr>
          <p:cNvPr id="7" name="Image 6" descr="Une image contenant texte, intérieur, personne&#10;&#10;Description générée automatiquement">
            <a:extLst>
              <a:ext uri="{FF2B5EF4-FFF2-40B4-BE49-F238E27FC236}">
                <a16:creationId xmlns:a16="http://schemas.microsoft.com/office/drawing/2014/main" id="{A1994359-4C92-4AF5-A086-8286B4A9D8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74" y="2976110"/>
            <a:ext cx="5457873" cy="3639293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BBCD7561-A6AD-4527-9F16-883F436BF373}"/>
              </a:ext>
            </a:extLst>
          </p:cNvPr>
          <p:cNvGrpSpPr/>
          <p:nvPr/>
        </p:nvGrpSpPr>
        <p:grpSpPr>
          <a:xfrm>
            <a:off x="6210251" y="2821020"/>
            <a:ext cx="783430" cy="762001"/>
            <a:chOff x="254795" y="2805728"/>
            <a:chExt cx="783430" cy="762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3820D5D-B2FB-4592-B28A-7EA029EE7BF5}"/>
                </a:ext>
              </a:extLst>
            </p:cNvPr>
            <p:cNvSpPr/>
            <p:nvPr/>
          </p:nvSpPr>
          <p:spPr>
            <a:xfrm>
              <a:off x="276225" y="2805728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5E22E10-1B0E-4911-B1B9-98E2B5E348A7}"/>
                </a:ext>
              </a:extLst>
            </p:cNvPr>
            <p:cNvSpPr/>
            <p:nvPr/>
          </p:nvSpPr>
          <p:spPr>
            <a:xfrm rot="16200000">
              <a:off x="-77262" y="3137786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5A66AA58-F3B6-4A78-898D-3F35147393BC}"/>
              </a:ext>
            </a:extLst>
          </p:cNvPr>
          <p:cNvGrpSpPr/>
          <p:nvPr/>
        </p:nvGrpSpPr>
        <p:grpSpPr>
          <a:xfrm>
            <a:off x="243985" y="2821020"/>
            <a:ext cx="783430" cy="762001"/>
            <a:chOff x="254795" y="2805728"/>
            <a:chExt cx="783430" cy="762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5FF07E-857A-4222-9BA4-3787363E781B}"/>
                </a:ext>
              </a:extLst>
            </p:cNvPr>
            <p:cNvSpPr/>
            <p:nvPr/>
          </p:nvSpPr>
          <p:spPr>
            <a:xfrm>
              <a:off x="276225" y="2805728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0F5989C-37E8-4A8B-BB14-9DCDE1786752}"/>
                </a:ext>
              </a:extLst>
            </p:cNvPr>
            <p:cNvSpPr/>
            <p:nvPr/>
          </p:nvSpPr>
          <p:spPr>
            <a:xfrm rot="16200000">
              <a:off x="-77262" y="3137786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E1633EB0-83D6-40DB-8018-52A65BECB0C6}"/>
              </a:ext>
            </a:extLst>
          </p:cNvPr>
          <p:cNvSpPr txBox="1"/>
          <p:nvPr/>
        </p:nvSpPr>
        <p:spPr>
          <a:xfrm>
            <a:off x="1761930" y="242597"/>
            <a:ext cx="866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Two different sorts of Data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CC56E2E-4490-41C7-A97D-34AF75D607E9}"/>
              </a:ext>
            </a:extLst>
          </p:cNvPr>
          <p:cNvSpPr txBox="1"/>
          <p:nvPr/>
        </p:nvSpPr>
        <p:spPr>
          <a:xfrm>
            <a:off x="419874" y="1002133"/>
            <a:ext cx="11352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bg1"/>
                </a:solidFill>
              </a:rPr>
              <a:t>Internal data </a:t>
            </a:r>
            <a:r>
              <a:rPr lang="en-GB" sz="2000" dirty="0">
                <a:solidFill>
                  <a:schemeClr val="bg1"/>
                </a:solidFill>
              </a:rPr>
              <a:t>: everything related to the car.</a:t>
            </a:r>
            <a:br>
              <a:rPr lang="en-GB" sz="2000" dirty="0">
                <a:solidFill>
                  <a:schemeClr val="bg1"/>
                </a:solidFill>
              </a:rPr>
            </a:br>
            <a:r>
              <a:rPr lang="en-GB" sz="2000" i="1" dirty="0">
                <a:solidFill>
                  <a:schemeClr val="bg1"/>
                </a:solidFill>
              </a:rPr>
              <a:t>(Velocity, Shifting, Throttle &amp; Brake pedals, Tyres temperature, Engine status, Gearbox status…)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FE2DE5F-DCF1-427C-B193-023D6C8B8EEC}"/>
              </a:ext>
            </a:extLst>
          </p:cNvPr>
          <p:cNvSpPr txBox="1"/>
          <p:nvPr/>
        </p:nvSpPr>
        <p:spPr>
          <a:xfrm>
            <a:off x="419874" y="1780729"/>
            <a:ext cx="11352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bg1"/>
                </a:solidFill>
              </a:rPr>
              <a:t>External data </a:t>
            </a:r>
            <a:r>
              <a:rPr lang="en-GB" sz="2000" dirty="0">
                <a:solidFill>
                  <a:schemeClr val="bg1"/>
                </a:solidFill>
              </a:rPr>
              <a:t>: everything not related to the car.</a:t>
            </a:r>
            <a:br>
              <a:rPr lang="en-GB" sz="2000" dirty="0">
                <a:solidFill>
                  <a:schemeClr val="bg1"/>
                </a:solidFill>
              </a:rPr>
            </a:br>
            <a:r>
              <a:rPr lang="en-GB" sz="2000" i="1" dirty="0">
                <a:solidFill>
                  <a:schemeClr val="bg1"/>
                </a:solidFill>
              </a:rPr>
              <a:t>(Weather forecasts, Track temperature &amp; grip condition, Track Flags, Other cars light telemetry…)</a:t>
            </a:r>
          </a:p>
        </p:txBody>
      </p:sp>
    </p:spTree>
    <p:extLst>
      <p:ext uri="{BB962C8B-B14F-4D97-AF65-F5344CB8AC3E}">
        <p14:creationId xmlns:p14="http://schemas.microsoft.com/office/powerpoint/2010/main" val="3720618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77FC112F-BDAB-44C5-8D86-A4A3DB3290A4}"/>
              </a:ext>
            </a:extLst>
          </p:cNvPr>
          <p:cNvSpPr txBox="1"/>
          <p:nvPr/>
        </p:nvSpPr>
        <p:spPr>
          <a:xfrm>
            <a:off x="1576387" y="1713145"/>
            <a:ext cx="9039225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500" b="1" dirty="0">
                <a:solidFill>
                  <a:schemeClr val="bg1"/>
                </a:solidFill>
              </a:rPr>
              <a:t>Fast F1</a:t>
            </a:r>
            <a:br>
              <a:rPr lang="fr-FR" sz="4800" dirty="0">
                <a:solidFill>
                  <a:schemeClr val="bg1"/>
                </a:solidFill>
              </a:rPr>
            </a:br>
            <a:br>
              <a:rPr lang="fr-FR" sz="4800" dirty="0">
                <a:solidFill>
                  <a:schemeClr val="bg1"/>
                </a:solidFill>
              </a:rPr>
            </a:br>
            <a:r>
              <a:rPr lang="fr-FR" sz="5400" dirty="0">
                <a:solidFill>
                  <a:schemeClr val="bg1"/>
                </a:solidFill>
              </a:rPr>
              <a:t>Python API</a:t>
            </a:r>
            <a:endParaRPr lang="fr-FR" sz="4800" dirty="0">
              <a:solidFill>
                <a:schemeClr val="bg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9EB42C6-C82F-4343-B45B-A8F44EDBACD5}"/>
              </a:ext>
            </a:extLst>
          </p:cNvPr>
          <p:cNvSpPr txBox="1"/>
          <p:nvPr/>
        </p:nvSpPr>
        <p:spPr>
          <a:xfrm>
            <a:off x="8124825" y="283845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(2.1.12)</a:t>
            </a:r>
          </a:p>
        </p:txBody>
      </p:sp>
    </p:spTree>
    <p:extLst>
      <p:ext uri="{BB962C8B-B14F-4D97-AF65-F5344CB8AC3E}">
        <p14:creationId xmlns:p14="http://schemas.microsoft.com/office/powerpoint/2010/main" val="3700462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BCBDEF5-C818-4869-A81D-C611A561F044}"/>
              </a:ext>
            </a:extLst>
          </p:cNvPr>
          <p:cNvSpPr txBox="1"/>
          <p:nvPr/>
        </p:nvSpPr>
        <p:spPr>
          <a:xfrm>
            <a:off x="3193409" y="360726"/>
            <a:ext cx="58051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</a:rPr>
              <a:t>Core</a:t>
            </a:r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7B324567-51A6-4491-B22F-1DCC791B6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" y="1953717"/>
            <a:ext cx="110109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239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BCBDEF5-C818-4869-A81D-C611A561F044}"/>
              </a:ext>
            </a:extLst>
          </p:cNvPr>
          <p:cNvSpPr txBox="1"/>
          <p:nvPr/>
        </p:nvSpPr>
        <p:spPr>
          <a:xfrm>
            <a:off x="3193409" y="222970"/>
            <a:ext cx="5805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</a:rPr>
              <a:t>Session class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7661F9BB-E565-4F50-9F30-94D9FD4AF55F}"/>
              </a:ext>
            </a:extLst>
          </p:cNvPr>
          <p:cNvGrpSpPr/>
          <p:nvPr/>
        </p:nvGrpSpPr>
        <p:grpSpPr>
          <a:xfrm>
            <a:off x="2526315" y="1780558"/>
            <a:ext cx="7139369" cy="964238"/>
            <a:chOff x="592421" y="2750616"/>
            <a:chExt cx="10226074" cy="1381126"/>
          </a:xfrm>
        </p:grpSpPr>
        <p:pic>
          <p:nvPicPr>
            <p:cNvPr id="5" name="Image 4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3B6E040E-BE97-41C6-B09E-C75CA5B5FF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251"/>
            <a:stretch/>
          </p:blipFill>
          <p:spPr>
            <a:xfrm>
              <a:off x="592421" y="2750617"/>
              <a:ext cx="3568099" cy="1381125"/>
            </a:xfrm>
            <a:prstGeom prst="rect">
              <a:avLst/>
            </a:prstGeom>
          </p:spPr>
        </p:pic>
        <p:pic>
          <p:nvPicPr>
            <p:cNvPr id="7" name="Image 6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92971C02-63AC-4D6C-9B90-E8A1FBD6F2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58"/>
            <a:stretch/>
          </p:blipFill>
          <p:spPr>
            <a:xfrm>
              <a:off x="4160520" y="2750616"/>
              <a:ext cx="6657975" cy="1381125"/>
            </a:xfrm>
            <a:prstGeom prst="rect">
              <a:avLst/>
            </a:prstGeom>
          </p:spPr>
        </p:pic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6E5C40B-CB63-490B-9518-A88B23081891}"/>
              </a:ext>
            </a:extLst>
          </p:cNvPr>
          <p:cNvGrpSpPr/>
          <p:nvPr/>
        </p:nvGrpSpPr>
        <p:grpSpPr>
          <a:xfrm>
            <a:off x="1798900" y="3540290"/>
            <a:ext cx="8594200" cy="2906650"/>
            <a:chOff x="318781" y="3383152"/>
            <a:chExt cx="7386821" cy="2498302"/>
          </a:xfrm>
        </p:grpSpPr>
        <p:pic>
          <p:nvPicPr>
            <p:cNvPr id="10" name="Image 9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3850A0D2-A01A-4886-BEE6-F521B38DF7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5862"/>
            <a:stretch/>
          </p:blipFill>
          <p:spPr>
            <a:xfrm>
              <a:off x="318781" y="3383153"/>
              <a:ext cx="4001759" cy="2498301"/>
            </a:xfrm>
            <a:prstGeom prst="rect">
              <a:avLst/>
            </a:prstGeom>
          </p:spPr>
        </p:pic>
        <p:pic>
          <p:nvPicPr>
            <p:cNvPr id="12" name="Image 11" descr="Une image contenant texte, capture d’écran, écran&#10;&#10;Description générée automatiquement">
              <a:extLst>
                <a:ext uri="{FF2B5EF4-FFF2-40B4-BE49-F238E27FC236}">
                  <a16:creationId xmlns:a16="http://schemas.microsoft.com/office/drawing/2014/main" id="{5F410774-C2E4-443C-B280-872B099125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05" r="-1"/>
            <a:stretch/>
          </p:blipFill>
          <p:spPr>
            <a:xfrm>
              <a:off x="4320540" y="3383152"/>
              <a:ext cx="3385062" cy="2498301"/>
            </a:xfrm>
            <a:prstGeom prst="rect">
              <a:avLst/>
            </a:prstGeom>
          </p:spPr>
        </p:pic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98D19D3A-41AD-4DF6-9415-BF95950CC06F}"/>
              </a:ext>
            </a:extLst>
          </p:cNvPr>
          <p:cNvSpPr txBox="1"/>
          <p:nvPr/>
        </p:nvSpPr>
        <p:spPr>
          <a:xfrm>
            <a:off x="2469077" y="1301705"/>
            <a:ext cx="2548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E52AA1E-E9AB-4904-A7E9-9D74B0B15AB9}"/>
              </a:ext>
            </a:extLst>
          </p:cNvPr>
          <p:cNvSpPr txBox="1"/>
          <p:nvPr/>
        </p:nvSpPr>
        <p:spPr>
          <a:xfrm>
            <a:off x="1798900" y="3065636"/>
            <a:ext cx="2548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chemeClr val="bg1"/>
                </a:solidFill>
              </a:rPr>
              <a:t>Attributes</a:t>
            </a:r>
            <a:endParaRPr lang="fr-F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06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BCBDEF5-C818-4869-A81D-C611A561F044}"/>
              </a:ext>
            </a:extLst>
          </p:cNvPr>
          <p:cNvSpPr txBox="1"/>
          <p:nvPr/>
        </p:nvSpPr>
        <p:spPr>
          <a:xfrm>
            <a:off x="3193409" y="222970"/>
            <a:ext cx="5805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</a:rPr>
              <a:t>Laps class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8D19D3A-41AD-4DF6-9415-BF95950CC06F}"/>
              </a:ext>
            </a:extLst>
          </p:cNvPr>
          <p:cNvSpPr txBox="1"/>
          <p:nvPr/>
        </p:nvSpPr>
        <p:spPr>
          <a:xfrm>
            <a:off x="1919248" y="1247985"/>
            <a:ext cx="2548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E52AA1E-E9AB-4904-A7E9-9D74B0B15AB9}"/>
              </a:ext>
            </a:extLst>
          </p:cNvPr>
          <p:cNvSpPr txBox="1"/>
          <p:nvPr/>
        </p:nvSpPr>
        <p:spPr>
          <a:xfrm>
            <a:off x="1528762" y="4757673"/>
            <a:ext cx="2548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chemeClr val="bg1"/>
                </a:solidFill>
              </a:rPr>
              <a:t>Attributes</a:t>
            </a:r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FCFD8B2D-B4B4-4416-9849-42EF6FD41C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" r="1512"/>
          <a:stretch/>
        </p:blipFill>
        <p:spPr>
          <a:xfrm>
            <a:off x="1666875" y="5197757"/>
            <a:ext cx="8858250" cy="1381125"/>
          </a:xfrm>
          <a:prstGeom prst="rect">
            <a:avLst/>
          </a:prstGeom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47C6D8EF-E7A8-4969-A1B3-D2B43A93229B}"/>
              </a:ext>
            </a:extLst>
          </p:cNvPr>
          <p:cNvGrpSpPr/>
          <p:nvPr/>
        </p:nvGrpSpPr>
        <p:grpSpPr>
          <a:xfrm>
            <a:off x="1962692" y="1715542"/>
            <a:ext cx="8266616" cy="2836613"/>
            <a:chOff x="1117450" y="1390640"/>
            <a:chExt cx="6455782" cy="2215242"/>
          </a:xfrm>
        </p:grpSpPr>
        <p:pic>
          <p:nvPicPr>
            <p:cNvPr id="16" name="Image 15" descr="Une image contenant texte, capture d’écran, moniteur, écran&#10;&#10;Description générée automatiquement">
              <a:extLst>
                <a:ext uri="{FF2B5EF4-FFF2-40B4-BE49-F238E27FC236}">
                  <a16:creationId xmlns:a16="http://schemas.microsoft.com/office/drawing/2014/main" id="{F4B61685-5A7E-4120-8703-3668FD72D9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93" r="15082"/>
            <a:stretch/>
          </p:blipFill>
          <p:spPr>
            <a:xfrm>
              <a:off x="3754090" y="1390640"/>
              <a:ext cx="2849116" cy="2215242"/>
            </a:xfrm>
            <a:prstGeom prst="rect">
              <a:avLst/>
            </a:prstGeom>
          </p:spPr>
        </p:pic>
        <p:pic>
          <p:nvPicPr>
            <p:cNvPr id="9" name="Image 8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462AE9B4-A83A-421C-9257-B7CFFB6DFA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142"/>
            <a:stretch/>
          </p:blipFill>
          <p:spPr>
            <a:xfrm>
              <a:off x="1117450" y="1390640"/>
              <a:ext cx="2831813" cy="2215242"/>
            </a:xfrm>
            <a:prstGeom prst="rect">
              <a:avLst/>
            </a:prstGeom>
          </p:spPr>
        </p:pic>
        <p:pic>
          <p:nvPicPr>
            <p:cNvPr id="18" name="Image 17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E43A21E8-7399-469F-83EB-2E51A59321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141" r="1"/>
            <a:stretch/>
          </p:blipFill>
          <p:spPr>
            <a:xfrm>
              <a:off x="4741419" y="1390640"/>
              <a:ext cx="2831813" cy="22152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0336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BCBDEF5-C818-4869-A81D-C611A561F044}"/>
              </a:ext>
            </a:extLst>
          </p:cNvPr>
          <p:cNvSpPr txBox="1"/>
          <p:nvPr/>
        </p:nvSpPr>
        <p:spPr>
          <a:xfrm>
            <a:off x="3193409" y="222970"/>
            <a:ext cx="5805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</a:rPr>
              <a:t>Lap class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8D19D3A-41AD-4DF6-9415-BF95950CC06F}"/>
              </a:ext>
            </a:extLst>
          </p:cNvPr>
          <p:cNvSpPr txBox="1"/>
          <p:nvPr/>
        </p:nvSpPr>
        <p:spPr>
          <a:xfrm>
            <a:off x="1657350" y="1333410"/>
            <a:ext cx="2548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E52AA1E-E9AB-4904-A7E9-9D74B0B15AB9}"/>
              </a:ext>
            </a:extLst>
          </p:cNvPr>
          <p:cNvSpPr txBox="1"/>
          <p:nvPr/>
        </p:nvSpPr>
        <p:spPr>
          <a:xfrm>
            <a:off x="1657350" y="4702146"/>
            <a:ext cx="2548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chemeClr val="bg1"/>
                </a:solidFill>
              </a:rPr>
              <a:t>Attributes</a:t>
            </a:r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8FF6A7C-589B-4C26-9444-4B2E22788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5157783"/>
            <a:ext cx="8877300" cy="457200"/>
          </a:xfrm>
          <a:prstGeom prst="rect">
            <a:avLst/>
          </a:prstGeom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F75CD018-FFBC-4EEF-9AAD-CC3FC2ABDC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1785843"/>
            <a:ext cx="88773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749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545</Words>
  <Application>Microsoft Office PowerPoint</Application>
  <PresentationFormat>Grand écran</PresentationFormat>
  <Paragraphs>84</Paragraphs>
  <Slides>24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Ink Free</vt:lpstr>
      <vt:lpstr>Times New Roman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Jean-Michel Folle</dc:creator>
  <cp:lastModifiedBy>Jean-Michel Folle</cp:lastModifiedBy>
  <cp:revision>47</cp:revision>
  <dcterms:created xsi:type="dcterms:W3CDTF">2021-12-08T20:22:35Z</dcterms:created>
  <dcterms:modified xsi:type="dcterms:W3CDTF">2021-12-31T19:25:11Z</dcterms:modified>
</cp:coreProperties>
</file>